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60" r:id="rId2"/>
    <p:sldId id="266" r:id="rId3"/>
    <p:sldId id="262" r:id="rId4"/>
    <p:sldId id="265" r:id="rId5"/>
    <p:sldId id="264" r:id="rId6"/>
    <p:sldId id="263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CE00"/>
    <a:srgbClr val="FFA800"/>
    <a:srgbClr val="4196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6"/>
    <p:restoredTop sz="94613"/>
  </p:normalViewPr>
  <p:slideViewPr>
    <p:cSldViewPr snapToGrid="0" snapToObjects="1">
      <p:cViewPr varScale="1">
        <p:scale>
          <a:sx n="115" d="100"/>
          <a:sy n="115" d="100"/>
        </p:scale>
        <p:origin x="2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131FA-FA01-DE46-BF04-37C742388256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E20749-0AFB-B349-A692-5A95F4100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3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127.0.0.1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E20749-0AFB-B349-A692-5A95F410031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75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E20749-0AFB-B349-A692-5A95F410031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66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2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8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172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94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31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561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017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3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657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882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79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F7E4E-17EB-BB4F-96F8-5712BFA370BB}" type="datetimeFigureOut">
              <a:rPr lang="en-US" smtClean="0"/>
              <a:t>12/13/16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2D2E4-F392-A24F-AA85-FCEB5173F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7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tiff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1485" y="299092"/>
            <a:ext cx="7772400" cy="541627"/>
          </a:xfrm>
        </p:spPr>
        <p:txBody>
          <a:bodyPr anchor="t">
            <a:normAutofit/>
          </a:bodyPr>
          <a:lstStyle/>
          <a:p>
            <a:r>
              <a:rPr lang="is-IS" sz="2400" dirty="0">
                <a:solidFill>
                  <a:schemeClr val="bg1">
                    <a:lumMod val="50000"/>
                  </a:schemeClr>
                </a:solidFill>
                <a:ea typeface="Helvetica Neue" charset="0"/>
                <a:cs typeface="Helvetica Neue" charset="0"/>
              </a:rPr>
              <a:t>CS542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ea typeface="Helvetica Neue" charset="0"/>
                <a:cs typeface="Helvetica Neue" charset="0"/>
              </a:rPr>
              <a:t> </a:t>
            </a:r>
            <a:r>
              <a:rPr lang="is-IS" sz="2400" dirty="0" smtClean="0">
                <a:solidFill>
                  <a:schemeClr val="bg1">
                    <a:lumMod val="50000"/>
                  </a:schemeClr>
                </a:solidFill>
                <a:ea typeface="Helvetica Neue" charset="0"/>
                <a:cs typeface="Helvetica Neue" charset="0"/>
              </a:rPr>
              <a:t>Project</a:t>
            </a:r>
            <a:endParaRPr lang="en-US" sz="4400" dirty="0">
              <a:solidFill>
                <a:schemeClr val="bg1">
                  <a:lumMod val="50000"/>
                </a:schemeClr>
              </a:solidFill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6997" y="4988907"/>
            <a:ext cx="6858000" cy="1655762"/>
          </a:xfrm>
        </p:spPr>
        <p:txBody>
          <a:bodyPr>
            <a:normAutofit/>
          </a:bodyPr>
          <a:lstStyle/>
          <a:p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2000" b="1" u="sng" dirty="0">
                <a:latin typeface="Helvetica Neue" charset="0"/>
                <a:ea typeface="Helvetica Neue" charset="0"/>
                <a:cs typeface="Helvetica Neue" charset="0"/>
              </a:rPr>
              <a:t>Team 4 </a:t>
            </a:r>
          </a:p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Jiexuan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Sun,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Congyang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Wang,</a:t>
            </a: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Zhaoning Su, Yiming Zhao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523997" y="924322"/>
            <a:ext cx="9144000" cy="136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2691" y="2797142"/>
            <a:ext cx="5086611" cy="126371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/>
          <a:srcRect l="50000"/>
          <a:stretch/>
        </p:blipFill>
        <p:spPr>
          <a:xfrm>
            <a:off x="0" y="5562912"/>
            <a:ext cx="680663" cy="129508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/>
          <a:srcRect t="78417" r="76683"/>
          <a:stretch/>
        </p:blipFill>
        <p:spPr>
          <a:xfrm rot="1984033">
            <a:off x="11671116" y="-277188"/>
            <a:ext cx="882483" cy="7771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84033">
            <a:off x="13507550" y="1868882"/>
            <a:ext cx="3784795" cy="36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5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73" y="1996466"/>
            <a:ext cx="10554422" cy="3503451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914566" y="952901"/>
            <a:ext cx="10337367" cy="745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/>
          <a:srcRect l="50000"/>
          <a:stretch/>
        </p:blipFill>
        <p:spPr>
          <a:xfrm>
            <a:off x="0" y="5562912"/>
            <a:ext cx="680663" cy="129508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/>
          <a:srcRect t="78417" r="76683"/>
          <a:stretch/>
        </p:blipFill>
        <p:spPr>
          <a:xfrm rot="1984033">
            <a:off x="11671116" y="-277188"/>
            <a:ext cx="882483" cy="77713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84033">
            <a:off x="13507550" y="1868882"/>
            <a:ext cx="3784795" cy="3600635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914566" y="1604002"/>
            <a:ext cx="2457924" cy="369332"/>
            <a:chOff x="961551" y="2411133"/>
            <a:chExt cx="2457924" cy="369332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335314" y="2411133"/>
              <a:ext cx="2014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/>
                <a:t>Introducing Team 4</a:t>
              </a:r>
              <a:endParaRPr lang="zh-CN" altLang="en-US" b="1" dirty="0"/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961551" y="2727647"/>
              <a:ext cx="2457924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itle 1"/>
          <p:cNvSpPr txBox="1">
            <a:spLocks/>
          </p:cNvSpPr>
          <p:nvPr/>
        </p:nvSpPr>
        <p:spPr>
          <a:xfrm>
            <a:off x="851210" y="345811"/>
            <a:ext cx="10489585" cy="6816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altLang="zh-CN" sz="3600" dirty="0" smtClean="0">
                <a:solidFill>
                  <a:srgbClr val="F0CE00"/>
                </a:solidFill>
              </a:rPr>
              <a:t>Team</a:t>
            </a:r>
            <a:r>
              <a:rPr lang="zh-CN" altLang="en-US" sz="3600" dirty="0" smtClean="0">
                <a:solidFill>
                  <a:srgbClr val="F0CE00"/>
                </a:solidFill>
              </a:rPr>
              <a:t> </a:t>
            </a:r>
            <a:r>
              <a:rPr lang="en-US" altLang="zh-CN" sz="3600" dirty="0" smtClean="0">
                <a:solidFill>
                  <a:srgbClr val="F0CE00"/>
                </a:solidFill>
              </a:rPr>
              <a:t>Introduction</a:t>
            </a:r>
            <a:endParaRPr lang="zh-CN" altLang="en-US" sz="3600" dirty="0">
              <a:solidFill>
                <a:srgbClr val="F0CE00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0742" y="199500"/>
            <a:ext cx="2184942" cy="54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97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210" y="345811"/>
            <a:ext cx="10489585" cy="6816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3600" dirty="0">
                <a:solidFill>
                  <a:srgbClr val="F0CE00"/>
                </a:solidFill>
              </a:rPr>
              <a:t>Project </a:t>
            </a:r>
            <a:r>
              <a:rPr lang="en-US" altLang="zh-CN" sz="3600" dirty="0" smtClean="0">
                <a:solidFill>
                  <a:srgbClr val="F0CE00"/>
                </a:solidFill>
              </a:rPr>
              <a:t>Introduction</a:t>
            </a:r>
            <a:endParaRPr lang="zh-CN" altLang="en-US" sz="3600" dirty="0">
              <a:solidFill>
                <a:srgbClr val="F0CE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047" y="4392323"/>
            <a:ext cx="5441897" cy="134172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400" dirty="0">
                <a:ea typeface="Calibri" charset="0"/>
                <a:cs typeface="Calibri" charset="0"/>
              </a:rPr>
              <a:t>Performance</a:t>
            </a:r>
            <a:r>
              <a:rPr lang="zh-CN" altLang="en-US" sz="1400" dirty="0"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ea typeface="Calibri" charset="0"/>
                <a:cs typeface="Calibri" charset="0"/>
              </a:rPr>
              <a:t>and</a:t>
            </a:r>
            <a:r>
              <a:rPr lang="zh-CN" altLang="en-US" sz="1400" dirty="0"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ea typeface="Calibri" charset="0"/>
                <a:cs typeface="Calibri" charset="0"/>
              </a:rPr>
              <a:t>Skill-Score</a:t>
            </a:r>
            <a:r>
              <a:rPr lang="zh-CN" altLang="en-US" sz="1400" dirty="0"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ea typeface="Calibri" charset="0"/>
                <a:cs typeface="Calibri" charset="0"/>
              </a:rPr>
              <a:t>Assessment</a:t>
            </a:r>
            <a:r>
              <a:rPr lang="zh-CN" altLang="en-US" sz="1400" dirty="0"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ea typeface="Calibri" charset="0"/>
                <a:cs typeface="Calibri" charset="0"/>
              </a:rPr>
              <a:t>Part.</a:t>
            </a:r>
          </a:p>
          <a:p>
            <a:pPr marL="86182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  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(NDA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&amp;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Third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Party)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400" dirty="0">
                <a:ea typeface="Calibri" charset="0"/>
                <a:cs typeface="Calibri" charset="0"/>
              </a:rPr>
              <a:t>Communal</a:t>
            </a:r>
            <a:r>
              <a:rPr lang="zh-CN" altLang="en-US" sz="1400" dirty="0"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ea typeface="Calibri" charset="0"/>
                <a:cs typeface="Calibri" charset="0"/>
              </a:rPr>
              <a:t>Human</a:t>
            </a:r>
            <a:r>
              <a:rPr lang="zh-CN" altLang="en-US" sz="1400" dirty="0"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ea typeface="Calibri" charset="0"/>
                <a:cs typeface="Calibri" charset="0"/>
              </a:rPr>
              <a:t>Resources</a:t>
            </a:r>
            <a:r>
              <a:rPr lang="zh-CN" altLang="en-US" sz="1400" dirty="0"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ea typeface="Calibri" charset="0"/>
                <a:cs typeface="Calibri" charset="0"/>
              </a:rPr>
              <a:t>Part.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400" dirty="0">
                <a:ea typeface="Calibri" charset="0"/>
                <a:cs typeface="Calibri" charset="0"/>
              </a:rPr>
              <a:t>Career</a:t>
            </a:r>
            <a:r>
              <a:rPr lang="zh-CN" altLang="en-US" sz="1400" dirty="0"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ea typeface="Calibri" charset="0"/>
                <a:cs typeface="Calibri" charset="0"/>
              </a:rPr>
              <a:t>Gamification.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     (Career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Record,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Interestingness,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Personal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ea typeface="Calibri" charset="0"/>
                <a:cs typeface="Calibri" charset="0"/>
              </a:rPr>
              <a:t>Improvement)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400" dirty="0">
              <a:ea typeface="Calibri" charset="0"/>
              <a:cs typeface="Calibri" charset="0"/>
            </a:endParaRPr>
          </a:p>
          <a:p>
            <a:endParaRPr lang="en-US" altLang="zh-CN" sz="1400" dirty="0">
              <a:solidFill>
                <a:schemeClr val="bg2">
                  <a:lumMod val="25000"/>
                </a:schemeClr>
              </a:solidFill>
              <a:ea typeface="Calibri" charset="0"/>
              <a:cs typeface="Calibri" charset="0"/>
            </a:endParaRPr>
          </a:p>
          <a:p>
            <a:pPr lvl="1"/>
            <a:endParaRPr lang="en-US" altLang="zh-CN" sz="1400" dirty="0">
              <a:solidFill>
                <a:schemeClr val="bg2">
                  <a:lumMod val="25000"/>
                </a:schemeClr>
              </a:solidFill>
              <a:ea typeface="Calibri" charset="0"/>
              <a:cs typeface="Calibri" charset="0"/>
            </a:endParaRPr>
          </a:p>
          <a:p>
            <a:pPr lvl="1">
              <a:buFont typeface="Arial" charset="0"/>
              <a:buChar char="•"/>
            </a:pPr>
            <a:endParaRPr lang="en-US" altLang="zh-CN" sz="1400" dirty="0">
              <a:ea typeface="Calibri" charset="0"/>
              <a:cs typeface="Calibri" charset="0"/>
            </a:endParaRPr>
          </a:p>
          <a:p>
            <a:endParaRPr lang="en-US" altLang="zh-CN" sz="1400" dirty="0">
              <a:ea typeface="Calibri" charset="0"/>
              <a:cs typeface="Calibri" charset="0"/>
            </a:endParaRPr>
          </a:p>
          <a:p>
            <a:endParaRPr lang="en-US" sz="1400" dirty="0">
              <a:ea typeface="Calibri" charset="0"/>
              <a:cs typeface="Calibri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5562912"/>
            <a:ext cx="680663" cy="129508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/>
          <a:srcRect t="78417" r="76683"/>
          <a:stretch/>
        </p:blipFill>
        <p:spPr>
          <a:xfrm rot="1984033">
            <a:off x="11671116" y="-277188"/>
            <a:ext cx="882483" cy="77713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742" y="199500"/>
            <a:ext cx="2184942" cy="542826"/>
          </a:xfrm>
          <a:prstGeom prst="rect">
            <a:avLst/>
          </a:prstGeom>
        </p:spPr>
      </p:pic>
      <p:cxnSp>
        <p:nvCxnSpPr>
          <p:cNvPr id="14" name="Straight Connector 7"/>
          <p:cNvCxnSpPr/>
          <p:nvPr/>
        </p:nvCxnSpPr>
        <p:spPr>
          <a:xfrm>
            <a:off x="785611" y="937970"/>
            <a:ext cx="106500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851210" y="1172955"/>
            <a:ext cx="1918609" cy="369332"/>
            <a:chOff x="961551" y="2411133"/>
            <a:chExt cx="1918609" cy="369332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21" name="文本框 20"/>
            <p:cNvSpPr txBox="1"/>
            <p:nvPr/>
          </p:nvSpPr>
          <p:spPr>
            <a:xfrm>
              <a:off x="1335314" y="2411133"/>
              <a:ext cx="15448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altLang="zh-CN" b="1" dirty="0">
                  <a:ea typeface="Calibri" charset="0"/>
                  <a:cs typeface="Calibri" charset="0"/>
                </a:rPr>
                <a:t>Project Scope:</a:t>
              </a: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961551" y="2727647"/>
              <a:ext cx="1822140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矩形 23"/>
          <p:cNvSpPr/>
          <p:nvPr/>
        </p:nvSpPr>
        <p:spPr>
          <a:xfrm>
            <a:off x="680663" y="1682410"/>
            <a:ext cx="466135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3382" lvl="1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1400" dirty="0"/>
              <a:t>Backbone</a:t>
            </a:r>
            <a:r>
              <a:rPr lang="zh-CN" altLang="en-US" sz="1400" dirty="0"/>
              <a:t> </a:t>
            </a:r>
            <a:r>
              <a:rPr lang="en-US" altLang="zh-CN" sz="1400" dirty="0"/>
              <a:t>is</a:t>
            </a:r>
            <a:r>
              <a:rPr lang="zh-CN" altLang="en-US" sz="1400" dirty="0"/>
              <a:t> </a:t>
            </a:r>
            <a:r>
              <a:rPr lang="en-US" altLang="zh-CN" sz="1400" dirty="0"/>
              <a:t>a</a:t>
            </a:r>
            <a:r>
              <a:rPr lang="zh-CN" altLang="en-US" sz="1400" dirty="0"/>
              <a:t> </a:t>
            </a:r>
            <a:r>
              <a:rPr lang="en-US" altLang="zh-CN" sz="1400" dirty="0"/>
              <a:t>website-based</a:t>
            </a:r>
            <a:r>
              <a:rPr lang="zh-CN" altLang="en-US" sz="1400" dirty="0"/>
              <a:t> </a:t>
            </a:r>
            <a:r>
              <a:rPr lang="en-US" altLang="zh-CN" sz="1400" dirty="0"/>
              <a:t>talent sharing</a:t>
            </a:r>
            <a:r>
              <a:rPr lang="zh-CN" altLang="en-US" sz="1400" dirty="0"/>
              <a:t> </a:t>
            </a:r>
            <a:r>
              <a:rPr lang="en-US" altLang="zh-CN" sz="1400" dirty="0"/>
              <a:t>platform</a:t>
            </a:r>
            <a:r>
              <a:rPr lang="zh-CN" altLang="en-US" sz="1400" dirty="0"/>
              <a:t> </a:t>
            </a:r>
            <a:r>
              <a:rPr lang="en-US" altLang="zh-CN" sz="1400" dirty="0"/>
              <a:t>serving for both internet start-ups and their technician workers .</a:t>
            </a:r>
            <a:r>
              <a:rPr lang="zh-CN" altLang="en-US" sz="1400" dirty="0"/>
              <a:t> </a:t>
            </a:r>
            <a:endParaRPr lang="en-US" altLang="zh-CN" sz="1400" dirty="0"/>
          </a:p>
          <a:p>
            <a:pPr marL="543382" lvl="1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1400" dirty="0"/>
              <a:t>Backbone’s aim is to solve problems of the start-ups’ ‘talent crisis’,</a:t>
            </a:r>
            <a:r>
              <a:rPr lang="zh-CN" altLang="en-US" sz="1400" dirty="0"/>
              <a:t> </a:t>
            </a:r>
            <a:r>
              <a:rPr lang="en-US" altLang="zh-CN" sz="1400" dirty="0"/>
              <a:t>high</a:t>
            </a:r>
            <a:r>
              <a:rPr lang="zh-CN" altLang="en-US" sz="1400" dirty="0"/>
              <a:t> </a:t>
            </a:r>
            <a:r>
              <a:rPr lang="en-US" altLang="zh-CN" sz="1400" dirty="0"/>
              <a:t>cost</a:t>
            </a:r>
            <a:r>
              <a:rPr lang="zh-CN" altLang="en-US" sz="1400" dirty="0"/>
              <a:t> </a:t>
            </a:r>
            <a:r>
              <a:rPr lang="en-US" altLang="zh-CN" sz="1400" dirty="0"/>
              <a:t>of</a:t>
            </a:r>
            <a:r>
              <a:rPr lang="zh-CN" altLang="en-US" sz="1400" dirty="0"/>
              <a:t> </a:t>
            </a:r>
            <a:r>
              <a:rPr lang="en-US" altLang="zh-CN" sz="1400" dirty="0"/>
              <a:t>talent</a:t>
            </a:r>
            <a:r>
              <a:rPr lang="zh-CN" altLang="en-US" sz="1400" dirty="0"/>
              <a:t> </a:t>
            </a:r>
            <a:r>
              <a:rPr lang="en-US" altLang="zh-CN" sz="1400" dirty="0"/>
              <a:t>management and help their employee’s reduce the unemployment risk.</a:t>
            </a:r>
            <a:endParaRPr lang="en-US" altLang="zh-CN" dirty="0"/>
          </a:p>
          <a:p>
            <a:pPr marL="771982" lvl="1">
              <a:buFont typeface="+mj-lt"/>
              <a:buAutoNum type="arabicPeriod"/>
            </a:pPr>
            <a:r>
              <a:rPr lang="en-US" altLang="zh-CN" sz="1400" dirty="0"/>
              <a:t>Talent</a:t>
            </a:r>
            <a:r>
              <a:rPr lang="zh-CN" altLang="en-US" sz="1400" dirty="0"/>
              <a:t> </a:t>
            </a:r>
            <a:r>
              <a:rPr lang="en-US" altLang="zh-CN" sz="1400" dirty="0"/>
              <a:t>Crisis</a:t>
            </a:r>
          </a:p>
          <a:p>
            <a:pPr marL="771982" lvl="1">
              <a:buFont typeface="+mj-lt"/>
              <a:buAutoNum type="arabicPeriod"/>
            </a:pPr>
            <a:r>
              <a:rPr lang="en-US" altLang="zh-CN" sz="1400" dirty="0"/>
              <a:t>Cost</a:t>
            </a:r>
            <a:r>
              <a:rPr lang="zh-CN" altLang="en-US" sz="1400" dirty="0"/>
              <a:t> </a:t>
            </a:r>
            <a:r>
              <a:rPr lang="en-US" altLang="zh-CN" sz="1400" dirty="0"/>
              <a:t>of</a:t>
            </a:r>
            <a:r>
              <a:rPr lang="zh-CN" altLang="en-US" sz="1400" dirty="0"/>
              <a:t> </a:t>
            </a:r>
            <a:r>
              <a:rPr lang="en-US" altLang="zh-CN" sz="1400" dirty="0"/>
              <a:t>talent</a:t>
            </a:r>
            <a:r>
              <a:rPr lang="zh-CN" altLang="en-US" sz="1400" dirty="0"/>
              <a:t> </a:t>
            </a:r>
            <a:r>
              <a:rPr lang="en-US" altLang="zh-CN" sz="1400" dirty="0"/>
              <a:t>management</a:t>
            </a:r>
            <a:r>
              <a:rPr lang="zh-CN" altLang="en-US" sz="1400" dirty="0"/>
              <a:t> </a:t>
            </a:r>
            <a:endParaRPr lang="en-US" altLang="zh-CN" sz="1400" dirty="0"/>
          </a:p>
          <a:p>
            <a:pPr marL="771982" lvl="1">
              <a:buFont typeface="+mj-lt"/>
              <a:buAutoNum type="arabicPeriod"/>
            </a:pPr>
            <a:r>
              <a:rPr lang="en-US" altLang="zh-CN" sz="1400" dirty="0"/>
              <a:t>Start-ups’</a:t>
            </a:r>
            <a:r>
              <a:rPr lang="zh-CN" altLang="en-US" sz="1400" dirty="0"/>
              <a:t> </a:t>
            </a:r>
            <a:r>
              <a:rPr lang="en-US" altLang="zh-CN" sz="1400" dirty="0"/>
              <a:t>employee’s</a:t>
            </a:r>
            <a:r>
              <a:rPr lang="zh-CN" altLang="en-US" sz="1400" dirty="0"/>
              <a:t> </a:t>
            </a:r>
            <a:r>
              <a:rPr lang="en-US" altLang="zh-CN" sz="1400" dirty="0"/>
              <a:t>high</a:t>
            </a:r>
            <a:r>
              <a:rPr lang="zh-CN" altLang="en-US" sz="1400" dirty="0"/>
              <a:t> </a:t>
            </a:r>
            <a:r>
              <a:rPr lang="en-US" altLang="zh-CN" sz="1400" dirty="0"/>
              <a:t>Unemployment</a:t>
            </a:r>
            <a:r>
              <a:rPr lang="zh-CN" altLang="en-US" sz="1400" dirty="0"/>
              <a:t> </a:t>
            </a:r>
            <a:r>
              <a:rPr lang="en-US" altLang="zh-CN" sz="1400" dirty="0"/>
              <a:t>risk</a:t>
            </a:r>
          </a:p>
          <a:p>
            <a:pPr marL="771982" lvl="1">
              <a:lnSpc>
                <a:spcPct val="100000"/>
              </a:lnSpc>
              <a:spcBef>
                <a:spcPts val="0"/>
              </a:spcBef>
            </a:pP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(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High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Talent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Mobility)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851210" y="3882867"/>
            <a:ext cx="1544661" cy="369332"/>
            <a:chOff x="961551" y="2411133"/>
            <a:chExt cx="1544661" cy="369332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27" name="文本框 26"/>
            <p:cNvSpPr txBox="1"/>
            <p:nvPr/>
          </p:nvSpPr>
          <p:spPr>
            <a:xfrm>
              <a:off x="1335314" y="2411133"/>
              <a:ext cx="11708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altLang="zh-CN" b="1" dirty="0">
                  <a:ea typeface="Calibri" charset="0"/>
                  <a:cs typeface="Calibri" charset="0"/>
                </a:rPr>
                <a:t>Approach:</a:t>
              </a: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961551" y="2727647"/>
              <a:ext cx="1453840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/>
        </p:nvGrpSpPr>
        <p:grpSpPr>
          <a:xfrm>
            <a:off x="6268662" y="1172955"/>
            <a:ext cx="1110824" cy="369332"/>
            <a:chOff x="961551" y="2411133"/>
            <a:chExt cx="1110824" cy="369332"/>
          </a:xfrm>
        </p:grpSpPr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32" name="文本框 31"/>
            <p:cNvSpPr txBox="1"/>
            <p:nvPr/>
          </p:nvSpPr>
          <p:spPr>
            <a:xfrm>
              <a:off x="1335314" y="2411133"/>
              <a:ext cx="7370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altLang="zh-CN" b="1" dirty="0" smtClean="0">
                  <a:ea typeface="Calibri" charset="0"/>
                  <a:cs typeface="Calibri" charset="0"/>
                </a:rPr>
                <a:t>Tools:</a:t>
              </a:r>
              <a:endParaRPr lang="en-US" altLang="zh-CN" b="1" dirty="0">
                <a:ea typeface="Calibri" charset="0"/>
                <a:cs typeface="Calibri" charset="0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961551" y="2727647"/>
              <a:ext cx="1110824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9"/>
          <p:cNvGrpSpPr/>
          <p:nvPr/>
        </p:nvGrpSpPr>
        <p:grpSpPr>
          <a:xfrm>
            <a:off x="6268662" y="3980455"/>
            <a:ext cx="1924187" cy="369332"/>
            <a:chOff x="961551" y="2411133"/>
            <a:chExt cx="1924187" cy="369332"/>
          </a:xfrm>
        </p:grpSpPr>
        <p:pic>
          <p:nvPicPr>
            <p:cNvPr id="29" name="图片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34" name="文本框 31"/>
            <p:cNvSpPr txBox="1"/>
            <p:nvPr/>
          </p:nvSpPr>
          <p:spPr>
            <a:xfrm>
              <a:off x="1335314" y="2411133"/>
              <a:ext cx="15504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altLang="zh-CN" b="1" dirty="0" smtClean="0">
                  <a:ea typeface="Calibri" charset="0"/>
                  <a:cs typeface="Calibri" charset="0"/>
                </a:rPr>
                <a:t>Compositions:</a:t>
              </a:r>
              <a:endParaRPr lang="en-US" altLang="zh-CN" b="1" dirty="0">
                <a:ea typeface="Calibri" charset="0"/>
                <a:cs typeface="Calibri" charset="0"/>
              </a:endParaRPr>
            </a:p>
          </p:txBody>
        </p:sp>
        <p:cxnSp>
          <p:nvCxnSpPr>
            <p:cNvPr id="35" name="直接连接符 32"/>
            <p:cNvCxnSpPr/>
            <p:nvPr/>
          </p:nvCxnSpPr>
          <p:spPr>
            <a:xfrm>
              <a:off x="961551" y="2727647"/>
              <a:ext cx="185146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6337" y="1629219"/>
            <a:ext cx="4743897" cy="22774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4074" y="4330044"/>
            <a:ext cx="43942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19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210" y="345811"/>
            <a:ext cx="10489585" cy="6816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3600" dirty="0" smtClean="0">
                <a:solidFill>
                  <a:srgbClr val="F0CE00"/>
                </a:solidFill>
              </a:rPr>
              <a:t>Project</a:t>
            </a:r>
            <a:r>
              <a:rPr lang="zh-CN" altLang="en-US" sz="3600" dirty="0" smtClean="0">
                <a:solidFill>
                  <a:srgbClr val="F0CE00"/>
                </a:solidFill>
              </a:rPr>
              <a:t> </a:t>
            </a:r>
            <a:r>
              <a:rPr lang="en-US" altLang="zh-CN" sz="3600" dirty="0" smtClean="0">
                <a:solidFill>
                  <a:srgbClr val="F0CE00"/>
                </a:solidFill>
              </a:rPr>
              <a:t>Demonstration</a:t>
            </a:r>
            <a:endParaRPr lang="zh-CN" altLang="en-US" sz="3600" dirty="0">
              <a:solidFill>
                <a:srgbClr val="F0CE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5562912"/>
            <a:ext cx="680663" cy="129508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/>
          <a:srcRect t="78417" r="76683"/>
          <a:stretch/>
        </p:blipFill>
        <p:spPr>
          <a:xfrm rot="1984033">
            <a:off x="11671116" y="-277188"/>
            <a:ext cx="882483" cy="77713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742" y="199500"/>
            <a:ext cx="2184942" cy="542826"/>
          </a:xfrm>
          <a:prstGeom prst="rect">
            <a:avLst/>
          </a:prstGeom>
        </p:spPr>
      </p:pic>
      <p:cxnSp>
        <p:nvCxnSpPr>
          <p:cNvPr id="14" name="Straight Connector 7"/>
          <p:cNvCxnSpPr/>
          <p:nvPr/>
        </p:nvCxnSpPr>
        <p:spPr>
          <a:xfrm>
            <a:off x="785611" y="937970"/>
            <a:ext cx="106500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851210" y="1172955"/>
            <a:ext cx="1822140" cy="369332"/>
            <a:chOff x="961551" y="2411133"/>
            <a:chExt cx="1822140" cy="369332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21" name="文本框 20"/>
            <p:cNvSpPr txBox="1"/>
            <p:nvPr/>
          </p:nvSpPr>
          <p:spPr>
            <a:xfrm>
              <a:off x="1335314" y="2411133"/>
              <a:ext cx="13809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altLang="zh-CN" b="1" dirty="0" smtClean="0">
                  <a:ea typeface="Calibri" charset="0"/>
                  <a:cs typeface="Calibri" charset="0"/>
                </a:rPr>
                <a:t>Background:</a:t>
              </a:r>
              <a:endParaRPr lang="en-US" altLang="zh-CN" b="1" dirty="0">
                <a:ea typeface="Calibri" charset="0"/>
                <a:cs typeface="Calibri" charset="0"/>
              </a:endParaRPr>
            </a:p>
          </p:txBody>
        </p:sp>
        <p:cxnSp>
          <p:nvCxnSpPr>
            <p:cNvPr id="22" name="直接连接符 21"/>
            <p:cNvCxnSpPr/>
            <p:nvPr/>
          </p:nvCxnSpPr>
          <p:spPr>
            <a:xfrm>
              <a:off x="961551" y="2727647"/>
              <a:ext cx="1822140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矩形 23"/>
          <p:cNvSpPr/>
          <p:nvPr/>
        </p:nvSpPr>
        <p:spPr>
          <a:xfrm>
            <a:off x="680663" y="1682410"/>
            <a:ext cx="4747985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3382" lvl="1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1400" b="1" smtClean="0"/>
              <a:t>ALLYSON</a:t>
            </a:r>
            <a:r>
              <a:rPr lang="zh-CN" altLang="en-US" sz="1400" b="1" smtClean="0"/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just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got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his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master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degree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computer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science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from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WPI.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tired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working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big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companies.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working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environment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overwhelming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terms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hierarchy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within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firm.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lack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personal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attention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makes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his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personal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opinions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unheard.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wants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start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his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career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start-ups.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knows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that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working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start-ups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means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uncertainty.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So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hesitates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long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time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until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knows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BACKBONE!</a:t>
            </a:r>
          </a:p>
          <a:p>
            <a:pPr marL="543382" lvl="1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1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543382" lvl="1" algn="just"/>
            <a:r>
              <a:rPr lang="en-US" altLang="zh-CN" sz="1400" b="1" dirty="0" smtClean="0">
                <a:ea typeface="Times New Roman" charset="0"/>
                <a:cs typeface="Times New Roman" charset="0"/>
              </a:rPr>
              <a:t>WOLF</a:t>
            </a:r>
            <a:r>
              <a:rPr lang="zh-CN" altLang="en-US" sz="1400" b="1" dirty="0" smtClean="0">
                <a:ea typeface="Times New Roman" charset="0"/>
                <a:cs typeface="Times New Roman" charset="0"/>
              </a:rPr>
              <a:t> </a:t>
            </a:r>
            <a:r>
              <a:rPr lang="en-US" altLang="zh-CN" sz="1400" b="1" dirty="0" smtClean="0">
                <a:ea typeface="Times New Roman" charset="0"/>
                <a:cs typeface="Times New Roman" charset="0"/>
              </a:rPr>
              <a:t>TECH</a:t>
            </a:r>
            <a:r>
              <a:rPr lang="zh-CN" altLang="en-US" sz="1400" b="1" dirty="0" smtClean="0"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start-up.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1400" dirty="0">
                <a:latin typeface="Times New Roman" charset="0"/>
                <a:ea typeface="Times New Roman" charset="0"/>
                <a:cs typeface="Times New Roman" charset="0"/>
              </a:rPr>
              <a:t>Due to the necessity for expansion </a:t>
            </a:r>
            <a:r>
              <a:rPr 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company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,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opens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many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positions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talents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recently.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However,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seldom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qualified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people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apply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positions.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one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side,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real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talented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people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not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willing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work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start-ups.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>
                <a:latin typeface="Times New Roman" charset="0"/>
                <a:ea typeface="Times New Roman" charset="0"/>
                <a:cs typeface="Times New Roman" charset="0"/>
              </a:rPr>
              <a:t>O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side,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lack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human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resources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department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makes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company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not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competitive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in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labor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market.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problem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talent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shortage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impedes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growth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company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until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coming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1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dirty="0" smtClean="0">
                <a:latin typeface="Times New Roman" charset="0"/>
                <a:ea typeface="Times New Roman" charset="0"/>
                <a:cs typeface="Times New Roman" charset="0"/>
              </a:rPr>
              <a:t>BACKBONE!</a:t>
            </a:r>
            <a:endParaRPr lang="en-US" sz="1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543382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1400" b="1" dirty="0"/>
          </a:p>
        </p:txBody>
      </p:sp>
      <p:grpSp>
        <p:nvGrpSpPr>
          <p:cNvPr id="30" name="组合 29"/>
          <p:cNvGrpSpPr/>
          <p:nvPr/>
        </p:nvGrpSpPr>
        <p:grpSpPr>
          <a:xfrm>
            <a:off x="6268663" y="1162320"/>
            <a:ext cx="1851467" cy="369332"/>
            <a:chOff x="961551" y="2411133"/>
            <a:chExt cx="1851467" cy="369332"/>
          </a:xfrm>
        </p:grpSpPr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32" name="文本框 31"/>
            <p:cNvSpPr txBox="1"/>
            <p:nvPr/>
          </p:nvSpPr>
          <p:spPr>
            <a:xfrm>
              <a:off x="1335314" y="2411133"/>
              <a:ext cx="6957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altLang="zh-CN" b="1" dirty="0" smtClean="0">
                  <a:ea typeface="Calibri" charset="0"/>
                  <a:cs typeface="Calibri" charset="0"/>
                </a:rPr>
                <a:t>Now:</a:t>
              </a:r>
              <a:endParaRPr lang="en-US" altLang="zh-CN" b="1" dirty="0">
                <a:ea typeface="Calibri" charset="0"/>
                <a:cs typeface="Calibri" charset="0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961551" y="2727647"/>
              <a:ext cx="1851467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矩形 23"/>
          <p:cNvSpPr/>
          <p:nvPr/>
        </p:nvSpPr>
        <p:spPr>
          <a:xfrm>
            <a:off x="6422500" y="3061950"/>
            <a:ext cx="42370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3382" lvl="1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400" b="1" dirty="0" smtClean="0"/>
              <a:t>Demonstration</a:t>
            </a:r>
          </a:p>
          <a:p>
            <a:pPr marL="543382" lvl="1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400" b="1" dirty="0" smtClean="0"/>
              <a:t>Time!</a:t>
            </a:r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79071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  <p:bldP spid="3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210" y="352250"/>
            <a:ext cx="10489585" cy="6816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3600" dirty="0">
                <a:solidFill>
                  <a:srgbClr val="F0CE00"/>
                </a:solidFill>
              </a:rPr>
              <a:t>Project </a:t>
            </a:r>
            <a:r>
              <a:rPr lang="en-US" altLang="zh-CN" sz="3600" dirty="0" smtClean="0">
                <a:solidFill>
                  <a:srgbClr val="F0CE00"/>
                </a:solidFill>
              </a:rPr>
              <a:t>Summary</a:t>
            </a:r>
            <a:endParaRPr lang="zh-CN" altLang="en-US" sz="3600" dirty="0">
              <a:solidFill>
                <a:srgbClr val="F0CE00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5562912"/>
            <a:ext cx="680663" cy="129508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/>
          <a:srcRect t="78417" r="76683"/>
          <a:stretch/>
        </p:blipFill>
        <p:spPr>
          <a:xfrm rot="1984033">
            <a:off x="11671116" y="-277188"/>
            <a:ext cx="882483" cy="777130"/>
          </a:xfrm>
          <a:prstGeom prst="rect">
            <a:avLst/>
          </a:prstGeom>
        </p:spPr>
      </p:pic>
      <p:cxnSp>
        <p:nvCxnSpPr>
          <p:cNvPr id="15" name="Straight Connector 7"/>
          <p:cNvCxnSpPr/>
          <p:nvPr/>
        </p:nvCxnSpPr>
        <p:spPr>
          <a:xfrm>
            <a:off x="785611" y="937970"/>
            <a:ext cx="106500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742" y="199500"/>
            <a:ext cx="2184942" cy="542826"/>
          </a:xfrm>
          <a:prstGeom prst="rect">
            <a:avLst/>
          </a:prstGeom>
        </p:spPr>
      </p:pic>
      <p:grpSp>
        <p:nvGrpSpPr>
          <p:cNvPr id="9" name="组合 18"/>
          <p:cNvGrpSpPr/>
          <p:nvPr/>
        </p:nvGrpSpPr>
        <p:grpSpPr>
          <a:xfrm>
            <a:off x="851210" y="1172955"/>
            <a:ext cx="2051723" cy="369332"/>
            <a:chOff x="961551" y="2411133"/>
            <a:chExt cx="2051723" cy="369332"/>
          </a:xfrm>
        </p:grpSpPr>
        <p:pic>
          <p:nvPicPr>
            <p:cNvPr id="10" name="图片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11" name="文本框 20"/>
            <p:cNvSpPr txBox="1"/>
            <p:nvPr/>
          </p:nvSpPr>
          <p:spPr>
            <a:xfrm>
              <a:off x="1335314" y="2411133"/>
              <a:ext cx="16779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altLang="zh-CN" b="1" dirty="0" smtClean="0">
                  <a:ea typeface="Calibri" charset="0"/>
                  <a:cs typeface="Calibri" charset="0"/>
                </a:rPr>
                <a:t>The</a:t>
              </a:r>
              <a:r>
                <a:rPr lang="zh-CN" altLang="en-US" b="1" dirty="0" smtClean="0">
                  <a:ea typeface="Calibri" charset="0"/>
                  <a:cs typeface="Calibri" charset="0"/>
                </a:rPr>
                <a:t> </a:t>
              </a:r>
              <a:r>
                <a:rPr lang="en-US" altLang="zh-CN" b="1" dirty="0" smtClean="0">
                  <a:ea typeface="Calibri" charset="0"/>
                  <a:cs typeface="Calibri" charset="0"/>
                </a:rPr>
                <a:t>Challenges:</a:t>
              </a:r>
              <a:endParaRPr lang="en-US" altLang="zh-CN" b="1" dirty="0">
                <a:ea typeface="Calibri" charset="0"/>
                <a:cs typeface="Calibri" charset="0"/>
              </a:endParaRPr>
            </a:p>
          </p:txBody>
        </p:sp>
        <p:cxnSp>
          <p:nvCxnSpPr>
            <p:cNvPr id="14" name="直接连接符 21"/>
            <p:cNvCxnSpPr/>
            <p:nvPr/>
          </p:nvCxnSpPr>
          <p:spPr>
            <a:xfrm>
              <a:off x="961551" y="2727647"/>
              <a:ext cx="1822140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8"/>
          <p:cNvGrpSpPr/>
          <p:nvPr/>
        </p:nvGrpSpPr>
        <p:grpSpPr>
          <a:xfrm>
            <a:off x="5932449" y="1196765"/>
            <a:ext cx="1938158" cy="369332"/>
            <a:chOff x="961551" y="2422378"/>
            <a:chExt cx="1938158" cy="369332"/>
          </a:xfrm>
        </p:grpSpPr>
        <p:pic>
          <p:nvPicPr>
            <p:cNvPr id="18" name="图片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19" name="文本框 20"/>
            <p:cNvSpPr txBox="1"/>
            <p:nvPr/>
          </p:nvSpPr>
          <p:spPr>
            <a:xfrm>
              <a:off x="1350182" y="2422378"/>
              <a:ext cx="15495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altLang="zh-CN" b="1" dirty="0" smtClean="0">
                  <a:ea typeface="Calibri" charset="0"/>
                  <a:cs typeface="Calibri" charset="0"/>
                </a:rPr>
                <a:t>Improvement:</a:t>
              </a:r>
              <a:endParaRPr lang="en-US" altLang="zh-CN" b="1" dirty="0">
                <a:ea typeface="Calibri" charset="0"/>
                <a:cs typeface="Calibri" charset="0"/>
              </a:endParaRPr>
            </a:p>
          </p:txBody>
        </p:sp>
        <p:cxnSp>
          <p:nvCxnSpPr>
            <p:cNvPr id="20" name="直接连接符 21"/>
            <p:cNvCxnSpPr/>
            <p:nvPr/>
          </p:nvCxnSpPr>
          <p:spPr>
            <a:xfrm>
              <a:off x="961551" y="2727647"/>
              <a:ext cx="1822140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18"/>
          <p:cNvGrpSpPr/>
          <p:nvPr/>
        </p:nvGrpSpPr>
        <p:grpSpPr>
          <a:xfrm>
            <a:off x="783788" y="3515445"/>
            <a:ext cx="14544036" cy="369332"/>
            <a:chOff x="961551" y="2411133"/>
            <a:chExt cx="14544036" cy="369332"/>
          </a:xfrm>
        </p:grpSpPr>
        <p:pic>
          <p:nvPicPr>
            <p:cNvPr id="22" name="图片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23" name="文本框 20"/>
            <p:cNvSpPr txBox="1"/>
            <p:nvPr/>
          </p:nvSpPr>
          <p:spPr>
            <a:xfrm>
              <a:off x="1335314" y="2411133"/>
              <a:ext cx="141702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en-US" altLang="zh-CN" b="1" dirty="0" smtClean="0">
                  <a:ea typeface="Calibri" charset="0"/>
                  <a:cs typeface="Calibri" charset="0"/>
                </a:rPr>
                <a:t>What</a:t>
              </a:r>
              <a:r>
                <a:rPr lang="zh-CN" altLang="en-US" b="1" dirty="0" smtClean="0">
                  <a:ea typeface="Calibri" charset="0"/>
                  <a:cs typeface="Calibri" charset="0"/>
                </a:rPr>
                <a:t> </a:t>
              </a:r>
              <a:r>
                <a:rPr lang="en-US" altLang="zh-CN" b="1" dirty="0" smtClean="0">
                  <a:ea typeface="Calibri" charset="0"/>
                  <a:cs typeface="Calibri" charset="0"/>
                </a:rPr>
                <a:t>We</a:t>
              </a:r>
              <a:r>
                <a:rPr lang="zh-CN" altLang="en-US" b="1" dirty="0" smtClean="0">
                  <a:ea typeface="Calibri" charset="0"/>
                  <a:cs typeface="Calibri" charset="0"/>
                </a:rPr>
                <a:t> </a:t>
              </a:r>
              <a:r>
                <a:rPr lang="en-US" altLang="zh-CN" b="1" dirty="0" smtClean="0">
                  <a:ea typeface="Calibri" charset="0"/>
                  <a:cs typeface="Calibri" charset="0"/>
                </a:rPr>
                <a:t>Learned:</a:t>
              </a:r>
              <a:endParaRPr lang="en-US" altLang="zh-CN" b="1" dirty="0">
                <a:ea typeface="Calibri" charset="0"/>
                <a:cs typeface="Calibri" charset="0"/>
              </a:endParaRPr>
            </a:p>
          </p:txBody>
        </p:sp>
        <p:cxnSp>
          <p:nvCxnSpPr>
            <p:cNvPr id="24" name="直接连接符 21"/>
            <p:cNvCxnSpPr/>
            <p:nvPr/>
          </p:nvCxnSpPr>
          <p:spPr>
            <a:xfrm>
              <a:off x="961551" y="2727647"/>
              <a:ext cx="1822140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矩形 23"/>
          <p:cNvSpPr/>
          <p:nvPr/>
        </p:nvSpPr>
        <p:spPr>
          <a:xfrm>
            <a:off x="680663" y="1682410"/>
            <a:ext cx="42370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9132" lvl="1" indent="-28575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altLang="zh-CN" sz="1400" b="1" dirty="0" smtClean="0"/>
              <a:t>Data</a:t>
            </a:r>
            <a:r>
              <a:rPr lang="zh-CN" altLang="en-US" sz="1400" b="1" dirty="0" smtClean="0"/>
              <a:t> </a:t>
            </a:r>
            <a:r>
              <a:rPr lang="en-US" altLang="zh-CN" sz="1400" b="1" dirty="0"/>
              <a:t>c</a:t>
            </a:r>
            <a:r>
              <a:rPr lang="en-US" altLang="zh-CN" sz="1400" b="1" dirty="0" smtClean="0"/>
              <a:t>reation</a:t>
            </a:r>
          </a:p>
          <a:p>
            <a:pPr marL="829132" lvl="1" indent="-28575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altLang="zh-CN" sz="1400" b="1" dirty="0"/>
              <a:t>All</a:t>
            </a:r>
            <a:r>
              <a:rPr lang="zh-CN" altLang="en-US" sz="1400" b="1" dirty="0"/>
              <a:t> </a:t>
            </a:r>
            <a:r>
              <a:rPr lang="en-US" altLang="zh-CN" sz="1400" b="1" dirty="0" smtClean="0"/>
              <a:t>the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possible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Scenarios</a:t>
            </a:r>
            <a:endParaRPr lang="en-US" altLang="zh-CN" sz="1400" b="1" dirty="0"/>
          </a:p>
        </p:txBody>
      </p:sp>
      <p:sp>
        <p:nvSpPr>
          <p:cNvPr id="26" name="矩形 23"/>
          <p:cNvSpPr/>
          <p:nvPr/>
        </p:nvSpPr>
        <p:spPr>
          <a:xfrm>
            <a:off x="680662" y="4129543"/>
            <a:ext cx="423702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9132" lvl="1" indent="-28575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altLang="zh-CN" sz="1400" b="1" dirty="0" smtClean="0"/>
              <a:t>Index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Tuning/The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importance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of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index</a:t>
            </a:r>
          </a:p>
          <a:p>
            <a:pPr marL="829132" lvl="1" indent="-28575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altLang="zh-CN" sz="1400" b="1" dirty="0" smtClean="0"/>
              <a:t>Self-directed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study</a:t>
            </a:r>
            <a:r>
              <a:rPr lang="zh-CN" altLang="en-US" sz="1400" b="1" dirty="0" smtClean="0"/>
              <a:t>（</a:t>
            </a:r>
            <a:r>
              <a:rPr lang="en-US" altLang="zh-CN" sz="1400" b="1" dirty="0" smtClean="0"/>
              <a:t>Many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Resources)</a:t>
            </a:r>
          </a:p>
          <a:p>
            <a:pPr marL="829132" lvl="1" indent="-28575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altLang="zh-CN" sz="1400" b="1" dirty="0" smtClean="0"/>
              <a:t>Collaboration</a:t>
            </a:r>
            <a:endParaRPr lang="en-US" altLang="zh-CN" sz="1400" b="1" dirty="0"/>
          </a:p>
        </p:txBody>
      </p:sp>
      <p:sp>
        <p:nvSpPr>
          <p:cNvPr id="27" name="矩形 23"/>
          <p:cNvSpPr/>
          <p:nvPr/>
        </p:nvSpPr>
        <p:spPr>
          <a:xfrm>
            <a:off x="5752094" y="1703488"/>
            <a:ext cx="423702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29132" lvl="1" indent="-28575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altLang="zh-CN" sz="1400" b="1" dirty="0" smtClean="0"/>
              <a:t>Talent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Loss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Detection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Part</a:t>
            </a:r>
            <a:endParaRPr lang="en-US" altLang="zh-CN" sz="1400" b="1" dirty="0"/>
          </a:p>
        </p:txBody>
      </p:sp>
      <p:grpSp>
        <p:nvGrpSpPr>
          <p:cNvPr id="3" name="Group 2"/>
          <p:cNvGrpSpPr/>
          <p:nvPr/>
        </p:nvGrpSpPr>
        <p:grpSpPr>
          <a:xfrm>
            <a:off x="6681983" y="2034261"/>
            <a:ext cx="5273859" cy="4623635"/>
            <a:chOff x="6681983" y="2034261"/>
            <a:chExt cx="5273859" cy="462363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2802" y="2034261"/>
              <a:ext cx="3130271" cy="173302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1983" y="4521606"/>
              <a:ext cx="2026172" cy="213629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0742" y="4588739"/>
              <a:ext cx="2705100" cy="2019300"/>
            </a:xfrm>
            <a:prstGeom prst="rect">
              <a:avLst/>
            </a:prstGeom>
          </p:spPr>
        </p:pic>
        <p:sp>
          <p:nvSpPr>
            <p:cNvPr id="29" name="Down Arrow 28"/>
            <p:cNvSpPr/>
            <p:nvPr/>
          </p:nvSpPr>
          <p:spPr>
            <a:xfrm flipH="1">
              <a:off x="7334840" y="3827324"/>
              <a:ext cx="419749" cy="58392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ight Arrow 29"/>
            <p:cNvSpPr/>
            <p:nvPr/>
          </p:nvSpPr>
          <p:spPr>
            <a:xfrm>
              <a:off x="8346708" y="5598389"/>
              <a:ext cx="722893" cy="40299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31150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210" y="352250"/>
            <a:ext cx="10489585" cy="68162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3600" dirty="0" smtClean="0">
                <a:solidFill>
                  <a:srgbClr val="F0CE00"/>
                </a:solidFill>
              </a:rPr>
              <a:t/>
            </a:r>
            <a:br>
              <a:rPr lang="en-US" altLang="zh-CN" sz="3600" dirty="0" smtClean="0">
                <a:solidFill>
                  <a:srgbClr val="F0CE00"/>
                </a:solidFill>
              </a:rPr>
            </a:br>
            <a:r>
              <a:rPr lang="en-US" altLang="zh-CN" sz="3600" dirty="0" smtClean="0">
                <a:solidFill>
                  <a:srgbClr val="F0CE00"/>
                </a:solidFill>
              </a:rPr>
              <a:t>Project</a:t>
            </a:r>
            <a:r>
              <a:rPr lang="zh-CN" altLang="en-US" sz="3600" dirty="0" smtClean="0">
                <a:solidFill>
                  <a:srgbClr val="F0CE00"/>
                </a:solidFill>
              </a:rPr>
              <a:t> </a:t>
            </a:r>
            <a:r>
              <a:rPr lang="en-US" sz="3600" dirty="0">
                <a:solidFill>
                  <a:srgbClr val="F0CE00"/>
                </a:solidFill>
              </a:rPr>
              <a:t>Resources and Reference </a:t>
            </a:r>
            <a:r>
              <a:rPr lang="en-US" sz="3600" dirty="0"/>
              <a:t/>
            </a:r>
            <a:br>
              <a:rPr lang="en-US" sz="3600" dirty="0"/>
            </a:br>
            <a:endParaRPr lang="zh-CN" altLang="en-US" sz="3600" dirty="0">
              <a:solidFill>
                <a:srgbClr val="F0CE00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5562912"/>
            <a:ext cx="680663" cy="129508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/>
          <a:srcRect t="78417" r="76683"/>
          <a:stretch/>
        </p:blipFill>
        <p:spPr>
          <a:xfrm rot="1984033">
            <a:off x="11671116" y="-277188"/>
            <a:ext cx="882483" cy="777130"/>
          </a:xfrm>
          <a:prstGeom prst="rect">
            <a:avLst/>
          </a:prstGeom>
        </p:spPr>
      </p:pic>
      <p:cxnSp>
        <p:nvCxnSpPr>
          <p:cNvPr id="15" name="Straight Connector 7"/>
          <p:cNvCxnSpPr/>
          <p:nvPr/>
        </p:nvCxnSpPr>
        <p:spPr>
          <a:xfrm>
            <a:off x="785611" y="937970"/>
            <a:ext cx="106500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742" y="199500"/>
            <a:ext cx="2184942" cy="542826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851210" y="1172955"/>
            <a:ext cx="4068520" cy="369332"/>
            <a:chOff x="961551" y="2411133"/>
            <a:chExt cx="4068520" cy="369332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1335314" y="2411133"/>
              <a:ext cx="26323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atin typeface="Calibri" charset="0"/>
                  <a:ea typeface="Calibri" charset="0"/>
                  <a:cs typeface="Calibri" charset="0"/>
                </a:rPr>
                <a:t>Resources</a:t>
              </a:r>
              <a:r>
                <a:rPr lang="zh-CN" altLang="en-US" b="1" dirty="0" smtClean="0"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altLang="zh-CN" b="1" dirty="0" smtClean="0">
                  <a:latin typeface="Calibri" charset="0"/>
                  <a:ea typeface="Calibri" charset="0"/>
                  <a:cs typeface="Calibri" charset="0"/>
                </a:rPr>
                <a:t>and</a:t>
              </a:r>
              <a:r>
                <a:rPr lang="zh-CN" altLang="en-US" b="1" dirty="0" smtClean="0"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altLang="zh-CN" b="1" dirty="0" smtClean="0">
                  <a:latin typeface="Calibri" charset="0"/>
                  <a:ea typeface="Calibri" charset="0"/>
                  <a:cs typeface="Calibri" charset="0"/>
                </a:rPr>
                <a:t>Reference:</a:t>
              </a:r>
              <a:endParaRPr lang="en-US" altLang="zh-CN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961551" y="2727647"/>
              <a:ext cx="4068520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785611" y="4362371"/>
            <a:ext cx="5717015" cy="369332"/>
            <a:chOff x="961551" y="2411133"/>
            <a:chExt cx="5717015" cy="369332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1551" y="2434943"/>
              <a:ext cx="307675" cy="292704"/>
            </a:xfrm>
            <a:prstGeom prst="rect">
              <a:avLst/>
            </a:prstGeom>
          </p:spPr>
        </p:pic>
        <p:sp>
          <p:nvSpPr>
            <p:cNvPr id="23" name="文本框 22"/>
            <p:cNvSpPr txBox="1"/>
            <p:nvPr/>
          </p:nvSpPr>
          <p:spPr>
            <a:xfrm>
              <a:off x="1335314" y="2411133"/>
              <a:ext cx="16992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1902"/>
                </a:spcBef>
              </a:pPr>
              <a:r>
                <a:rPr lang="en-US" altLang="zh-CN" b="1" dirty="0" smtClean="0">
                  <a:latin typeface="Calibri" charset="0"/>
                  <a:ea typeface="Calibri" charset="0"/>
                  <a:cs typeface="Calibri" charset="0"/>
                </a:rPr>
                <a:t>Special</a:t>
              </a:r>
              <a:r>
                <a:rPr lang="zh-CN" altLang="en-US" b="1" dirty="0" smtClean="0">
                  <a:latin typeface="Calibri" charset="0"/>
                  <a:ea typeface="Calibri" charset="0"/>
                  <a:cs typeface="Calibri" charset="0"/>
                </a:rPr>
                <a:t> </a:t>
              </a:r>
              <a:r>
                <a:rPr lang="en-US" altLang="zh-CN" b="1" dirty="0" smtClean="0">
                  <a:latin typeface="Calibri" charset="0"/>
                  <a:ea typeface="Calibri" charset="0"/>
                  <a:cs typeface="Calibri" charset="0"/>
                </a:rPr>
                <a:t>Thanks:</a:t>
              </a:r>
              <a:endParaRPr lang="en-US" altLang="zh-CN" b="1" dirty="0">
                <a:latin typeface="Calibri" charset="0"/>
                <a:ea typeface="Calibri" charset="0"/>
                <a:cs typeface="Calibri" charset="0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961551" y="2727647"/>
              <a:ext cx="5717015" cy="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472" y="1561841"/>
            <a:ext cx="6542615" cy="2583894"/>
          </a:xfrm>
          <a:prstGeom prst="rect">
            <a:avLst/>
          </a:prstGeom>
        </p:spPr>
      </p:pic>
      <p:sp>
        <p:nvSpPr>
          <p:cNvPr id="25" name="矩形 23"/>
          <p:cNvSpPr/>
          <p:nvPr/>
        </p:nvSpPr>
        <p:spPr>
          <a:xfrm>
            <a:off x="613286" y="4669778"/>
            <a:ext cx="4237025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3382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400" i="1" dirty="0" smtClean="0">
                <a:latin typeface="Times New Roman" charset="0"/>
                <a:ea typeface="Times New Roman" charset="0"/>
                <a:cs typeface="Times New Roman" charset="0"/>
              </a:rPr>
              <a:t>Prof.</a:t>
            </a:r>
            <a:r>
              <a:rPr lang="zh-CN" altLang="en-US" sz="14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i="1" dirty="0" smtClean="0">
                <a:latin typeface="Times New Roman" charset="0"/>
                <a:ea typeface="Times New Roman" charset="0"/>
                <a:cs typeface="Times New Roman" charset="0"/>
              </a:rPr>
              <a:t>J</a:t>
            </a:r>
            <a:r>
              <a:rPr lang="zh-CN" altLang="en-US" sz="14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i="1" dirty="0" smtClean="0">
                <a:latin typeface="Times New Roman" charset="0"/>
                <a:ea typeface="Times New Roman" charset="0"/>
                <a:cs typeface="Times New Roman" charset="0"/>
              </a:rPr>
              <a:t>Singh</a:t>
            </a:r>
          </a:p>
          <a:p>
            <a:pPr marL="543382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400" i="1" dirty="0" smtClean="0">
                <a:latin typeface="Times New Roman" charset="0"/>
                <a:ea typeface="Times New Roman" charset="0"/>
                <a:cs typeface="Times New Roman" charset="0"/>
              </a:rPr>
              <a:t>Sijing</a:t>
            </a:r>
            <a:r>
              <a:rPr lang="zh-CN" altLang="en-US" sz="14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1400" i="1" dirty="0" smtClean="0">
                <a:latin typeface="Times New Roman" charset="0"/>
                <a:ea typeface="Times New Roman" charset="0"/>
                <a:cs typeface="Times New Roman" charset="0"/>
              </a:rPr>
              <a:t>Liu</a:t>
            </a:r>
          </a:p>
          <a:p>
            <a:pPr marL="543382" lvl="1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400" i="1" dirty="0" smtClean="0">
                <a:latin typeface="Times New Roman" charset="0"/>
                <a:ea typeface="Times New Roman" charset="0"/>
                <a:cs typeface="Times New Roman" charset="0"/>
              </a:rPr>
              <a:t>Chao Xu</a:t>
            </a:r>
          </a:p>
          <a:p>
            <a:pPr marL="543382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CN" sz="1400" i="1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815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210" y="352250"/>
            <a:ext cx="10489585" cy="68162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600" dirty="0"/>
              <a:t/>
            </a:r>
            <a:br>
              <a:rPr lang="en-US" sz="3600" dirty="0"/>
            </a:br>
            <a:endParaRPr lang="zh-CN" altLang="en-US" sz="3600" dirty="0">
              <a:solidFill>
                <a:srgbClr val="F0CE00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0" y="5562912"/>
            <a:ext cx="680663" cy="129508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/>
          <a:srcRect t="78417" r="76683"/>
          <a:stretch/>
        </p:blipFill>
        <p:spPr>
          <a:xfrm rot="1984033">
            <a:off x="11671116" y="-277188"/>
            <a:ext cx="882483" cy="777130"/>
          </a:xfrm>
          <a:prstGeom prst="rect">
            <a:avLst/>
          </a:prstGeom>
        </p:spPr>
      </p:pic>
      <p:cxnSp>
        <p:nvCxnSpPr>
          <p:cNvPr id="15" name="Straight Connector 7"/>
          <p:cNvCxnSpPr/>
          <p:nvPr/>
        </p:nvCxnSpPr>
        <p:spPr>
          <a:xfrm>
            <a:off x="785611" y="937970"/>
            <a:ext cx="106500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742" y="199500"/>
            <a:ext cx="2184942" cy="5428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904402" y="3055434"/>
            <a:ext cx="247939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Thank you!</a:t>
            </a:r>
          </a:p>
          <a:p>
            <a:pPr algn="ctr"/>
            <a:r>
              <a:rPr lang="en-US" sz="2800" b="1" dirty="0"/>
              <a:t>&amp;</a:t>
            </a:r>
            <a:endParaRPr lang="en-US" sz="2800" b="1" dirty="0" smtClean="0"/>
          </a:p>
          <a:p>
            <a:pPr algn="ctr"/>
            <a:r>
              <a:rPr lang="en-US" sz="2800" b="1" dirty="0" smtClean="0"/>
              <a:t>Question Time!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0879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472</TotalTime>
  <Words>355</Words>
  <Application>Microsoft Macintosh PowerPoint</Application>
  <PresentationFormat>Widescreen</PresentationFormat>
  <Paragraphs>58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</vt:lpstr>
      <vt:lpstr>Calibri Light</vt:lpstr>
      <vt:lpstr>Helvetica Neue</vt:lpstr>
      <vt:lpstr>Times New Roman</vt:lpstr>
      <vt:lpstr>等线</vt:lpstr>
      <vt:lpstr>等线 Light</vt:lpstr>
      <vt:lpstr>Arial</vt:lpstr>
      <vt:lpstr>Office Theme</vt:lpstr>
      <vt:lpstr>CS542 Project</vt:lpstr>
      <vt:lpstr>PowerPoint Presentation</vt:lpstr>
      <vt:lpstr>Project Introduction</vt:lpstr>
      <vt:lpstr>Project Demonstration</vt:lpstr>
      <vt:lpstr>Project Summary</vt:lpstr>
      <vt:lpstr> Project Resources and Reference  </vt:lpstr>
      <vt:lpstr> 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Congyang WANG</dc:creator>
  <cp:lastModifiedBy>Sun, Jiexuan</cp:lastModifiedBy>
  <cp:revision>86</cp:revision>
  <dcterms:created xsi:type="dcterms:W3CDTF">2016-09-19T16:07:39Z</dcterms:created>
  <dcterms:modified xsi:type="dcterms:W3CDTF">2016-12-14T04:31:22Z</dcterms:modified>
</cp:coreProperties>
</file>

<file path=docProps/thumbnail.jpeg>
</file>